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507" r:id="rId2"/>
    <p:sldId id="514" r:id="rId3"/>
    <p:sldId id="517" r:id="rId4"/>
    <p:sldId id="516" r:id="rId5"/>
    <p:sldId id="518" r:id="rId6"/>
    <p:sldId id="51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B538E"/>
    <a:srgbClr val="FF0000"/>
    <a:srgbClr val="FFFF00"/>
    <a:srgbClr val="FFFFCC"/>
    <a:srgbClr val="C9C400"/>
    <a:srgbClr val="996633"/>
    <a:srgbClr val="FF9900"/>
    <a:srgbClr val="09407B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77" autoAdjust="0"/>
    <p:restoredTop sz="99055" autoAdjust="0"/>
  </p:normalViewPr>
  <p:slideViewPr>
    <p:cSldViewPr>
      <p:cViewPr>
        <p:scale>
          <a:sx n="70" d="100"/>
          <a:sy n="70" d="100"/>
        </p:scale>
        <p:origin x="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143A591-BD78-4B58-A792-70070AA9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C9055B-DCB3-4630-9AD2-EED8D3C92BBE}" type="slidenum">
              <a:rPr lang="en-US"/>
              <a:pPr algn="r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C9055B-DCB3-4630-9AD2-EED8D3C92BBE}" type="slidenum">
              <a:rPr lang="en-US"/>
              <a:pPr algn="r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C9055B-DCB3-4630-9AD2-EED8D3C92BBE}" type="slidenum">
              <a:rPr lang="en-US"/>
              <a:pPr algn="r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C9055B-DCB3-4630-9AD2-EED8D3C92BBE}" type="slidenum">
              <a:rPr lang="en-US"/>
              <a:pPr algn="r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80D8FC0E-DB80-4009-8961-117E00492EC2}" type="slidenum">
              <a:rPr lang="en-US"/>
              <a:pPr algn="r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F30391-205A-4AFD-B515-21220ABC4790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741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500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500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76200"/>
            <a:ext cx="461665" cy="343780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Monitor &amp; Improve Operations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29325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Troubleshoot Issues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433548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Prepare Regulatory &amp; Internal Reports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31088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Easily Compile Data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346505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Manage Complex Calculations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12CC1E-7BA8-43AA-BF99-4473595CA34B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15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3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AD20B9C-96CA-40B9-B2F2-F131ED5ACBB4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transition spd="med" advClick="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Real Time Estimation of BOD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r>
              <a:rPr lang="en-US" dirty="0" smtClean="0"/>
              <a:t>Problem: It is difficult to react to high BOD loads in real-time</a:t>
            </a:r>
          </a:p>
        </p:txBody>
      </p:sp>
      <p:sp>
        <p:nvSpPr>
          <p:cNvPr id="130050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458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BOD </a:t>
            </a:r>
            <a:r>
              <a:rPr lang="en-US" sz="1800" dirty="0">
                <a:latin typeface="Calibri" pitchFamily="34" charset="0"/>
              </a:rPr>
              <a:t>results, a 5-day lab test, make it challenging for plant operations to adjust treatment processes to adverse levels of </a:t>
            </a:r>
            <a:r>
              <a:rPr lang="en-US" sz="1800" dirty="0" smtClean="0">
                <a:latin typeface="Calibri" pitchFamily="34" charset="0"/>
              </a:rPr>
              <a:t>BOD real-time.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Symptoms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pPr marL="231775" indent="-2317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/>
              <a:t>The plant does not get timely information when a BOD load comes into the plant from industrial dischargers</a:t>
            </a:r>
          </a:p>
          <a:p>
            <a:pPr marL="231775" indent="-2317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Inconsistent responses to incoming load by operators</a:t>
            </a:r>
          </a:p>
          <a:p>
            <a:pPr marL="231775" indent="-2317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Not always known when to divert influent to holding tanks </a:t>
            </a:r>
          </a:p>
          <a:p>
            <a:pPr marL="231775" indent="-2317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Compliance is sometimes compromised</a:t>
            </a:r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r>
              <a:rPr lang="en-US" dirty="0" smtClean="0"/>
              <a:t>Plan: </a:t>
            </a:r>
            <a:r>
              <a:rPr lang="en-US" dirty="0" smtClean="0"/>
              <a:t>Analyzing the Problem</a:t>
            </a:r>
          </a:p>
        </p:txBody>
      </p:sp>
      <p:sp>
        <p:nvSpPr>
          <p:cNvPr id="130050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Plan: Hach </a:t>
            </a:r>
            <a:r>
              <a:rPr lang="en-US" sz="1800" dirty="0" smtClean="0">
                <a:latin typeface="Calibri" pitchFamily="34" charset="0"/>
              </a:rPr>
              <a:t>WIMS™ correlation tools automatically generate a site specific equation  to estimate BOD in real-time based  on comparison of Hach UVAS on-line  sensor  (SCADA data) against </a:t>
            </a:r>
            <a:r>
              <a:rPr lang="en-US" sz="1800" dirty="0">
                <a:latin typeface="Calibri" pitchFamily="34" charset="0"/>
              </a:rPr>
              <a:t>lab BOD </a:t>
            </a:r>
            <a:r>
              <a:rPr lang="en-US" sz="1800" dirty="0" smtClean="0">
                <a:latin typeface="Calibri" pitchFamily="34" charset="0"/>
              </a:rPr>
              <a:t>measurements made with the HQ430 </a:t>
            </a:r>
            <a:r>
              <a:rPr lang="en-US" sz="1800" dirty="0" err="1" smtClean="0">
                <a:latin typeface="Calibri" pitchFamily="34" charset="0"/>
              </a:rPr>
              <a:t>Benchtop</a:t>
            </a:r>
            <a:r>
              <a:rPr lang="en-US" sz="1800" dirty="0" smtClean="0">
                <a:latin typeface="Calibri" pitchFamily="34" charset="0"/>
              </a:rPr>
              <a:t> meter with the </a:t>
            </a:r>
            <a:r>
              <a:rPr lang="en-US" sz="1800" dirty="0" err="1" smtClean="0">
                <a:latin typeface="Calibri" pitchFamily="34" charset="0"/>
              </a:rPr>
              <a:t>IntelliCAL</a:t>
            </a:r>
            <a:r>
              <a:rPr lang="en-US" sz="1800" dirty="0" smtClean="0">
                <a:latin typeface="Calibri" pitchFamily="34" charset="0"/>
              </a:rPr>
              <a:t> LBOD probe. 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i="1" dirty="0" smtClean="0">
                <a:latin typeface="Calibri" pitchFamily="34" charset="0"/>
              </a:rPr>
              <a:t>“Our operations department now has access to data that allows them to make adjustments within their operational parameters within hours – not days”</a:t>
            </a:r>
          </a:p>
          <a:p>
            <a:endParaRPr lang="en-US" sz="1800" i="1" dirty="0" smtClean="0">
              <a:latin typeface="Calibri" pitchFamily="34" charset="0"/>
            </a:endParaRPr>
          </a:p>
          <a:p>
            <a:endParaRPr lang="en-US" sz="1800" i="1" dirty="0" smtClean="0">
              <a:latin typeface="Calibri" pitchFamily="34" charset="0"/>
            </a:endParaRPr>
          </a:p>
          <a:p>
            <a:r>
              <a:rPr lang="en-US" sz="1800" i="1" dirty="0" smtClean="0">
                <a:latin typeface="Calibri" pitchFamily="34" charset="0"/>
              </a:rPr>
              <a:t>“Monitoring our system continuously has made a big impact on our operational efficiencies and associated costs”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r>
              <a:rPr lang="en-US" dirty="0" smtClean="0"/>
              <a:t>Do</a:t>
            </a:r>
            <a:r>
              <a:rPr lang="en-US" dirty="0" smtClean="0"/>
              <a:t>: </a:t>
            </a:r>
            <a:r>
              <a:rPr lang="en-US" dirty="0" smtClean="0"/>
              <a:t>Identify </a:t>
            </a:r>
            <a:r>
              <a:rPr lang="en-US" dirty="0" smtClean="0"/>
              <a:t>the Problem</a:t>
            </a:r>
          </a:p>
        </p:txBody>
      </p:sp>
      <p:sp>
        <p:nvSpPr>
          <p:cNvPr id="130050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Hach </a:t>
            </a:r>
            <a:r>
              <a:rPr lang="en-US" sz="1800" dirty="0" smtClean="0">
                <a:latin typeface="Calibri" pitchFamily="34" charset="0"/>
              </a:rPr>
              <a:t>WIMS™ correlation tools </a:t>
            </a:r>
            <a:r>
              <a:rPr lang="en-US" sz="1800" dirty="0" smtClean="0">
                <a:latin typeface="Calibri" pitchFamily="34" charset="0"/>
              </a:rPr>
              <a:t>provide a best fit estimation of influent BOD  to UV absorbance and provides a means to predict BOD loading much earlier than the normal 5-day test.</a:t>
            </a:r>
            <a:endParaRPr lang="en-US" sz="1800" dirty="0">
              <a:latin typeface="Calibri" pitchFamily="34" charset="0"/>
            </a:endParaRPr>
          </a:p>
          <a:p>
            <a:endParaRPr lang="en-US" sz="1800" dirty="0"/>
          </a:p>
        </p:txBody>
      </p:sp>
      <p:pic>
        <p:nvPicPr>
          <p:cNvPr id="1300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971800"/>
            <a:ext cx="64436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r>
              <a:rPr lang="en-US" dirty="0" smtClean="0"/>
              <a:t>Check: Sustainability</a:t>
            </a:r>
            <a:endParaRPr lang="en-US" dirty="0" smtClean="0"/>
          </a:p>
        </p:txBody>
      </p:sp>
      <p:sp>
        <p:nvSpPr>
          <p:cNvPr id="130050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/>
              <a:t>Best Management Practices say it is not enough to simply identify the problem</a:t>
            </a:r>
          </a:p>
          <a:p>
            <a:r>
              <a:rPr lang="en-US" sz="1800" dirty="0" smtClean="0"/>
              <a:t>and formulate a solution.  They must be sustainable to gain maximum benefit!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Import the Hach WIMS correlation equation to your SCADA system and monitor UV to keep on top of incoming BOD loading.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u="sng" dirty="0" smtClean="0">
                <a:latin typeface="Calibri" pitchFamily="34" charset="0"/>
              </a:rPr>
              <a:t>Sustainability is achieved by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Clearly defining goals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Continuous monitoring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to efficiently manage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plant operations </a:t>
            </a:r>
            <a:endParaRPr lang="en-US" sz="1800" dirty="0">
              <a:latin typeface="Calibri" pitchFamily="34" charset="0"/>
            </a:endParaRPr>
          </a:p>
          <a:p>
            <a:endParaRPr lang="en-US" sz="1800" dirty="0"/>
          </a:p>
        </p:txBody>
      </p:sp>
      <p:pic>
        <p:nvPicPr>
          <p:cNvPr id="1300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19400"/>
            <a:ext cx="5727565" cy="326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/>
              <a:t>Act</a:t>
            </a:r>
            <a:r>
              <a:rPr lang="en-US" dirty="0" smtClean="0"/>
              <a:t>: Results and Continuous Improvement</a:t>
            </a:r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15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marL="228600" indent="-228600"/>
            <a:r>
              <a:rPr lang="en-US" sz="1800" dirty="0" smtClean="0"/>
              <a:t>Efficient Management</a:t>
            </a:r>
            <a:br>
              <a:rPr lang="en-US" sz="1800" dirty="0" smtClean="0"/>
            </a:br>
            <a:endParaRPr lang="en-US" sz="1800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/>
              <a:t>UVAS </a:t>
            </a:r>
            <a:r>
              <a:rPr lang="en-US" sz="1800" dirty="0" smtClean="0"/>
              <a:t>readings can now be used confidently to predict BOD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/>
              <a:t>The equation generated by Hach WIMS can be imported into a SCADA system for real time monitoring of the estimated BOD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/>
              <a:t>“Slugs” can now be detected as they come in and can be properly handled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/>
              <a:t>The plant treatment process is protected from high organic loads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/>
              <a:t>Compliance excursions due to unexpected organic loads are minimized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1_Blank Presentation">
      <a:majorFont>
        <a:latin typeface="Arial Black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15896</TotalTime>
  <Words>287</Words>
  <Application>Microsoft Office PowerPoint</Application>
  <PresentationFormat>On-screen Show (4:3)</PresentationFormat>
  <Paragraphs>47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Case Study  Real Time Estimation of BOD  </vt:lpstr>
      <vt:lpstr>Problem: It is difficult to react to high BOD loads in real-time</vt:lpstr>
      <vt:lpstr>Plan: Analyzing the Problem</vt:lpstr>
      <vt:lpstr>Do: Identify the Problem</vt:lpstr>
      <vt:lpstr>Check: Sustainability</vt:lpstr>
      <vt:lpstr>Act: Results and Continuous Improvement</vt:lpstr>
    </vt:vector>
  </TitlesOfParts>
  <Company>Hach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Network Administrator</dc:creator>
  <cp:lastModifiedBy>gmiles</cp:lastModifiedBy>
  <cp:revision>387</cp:revision>
  <dcterms:created xsi:type="dcterms:W3CDTF">2005-01-06T01:25:25Z</dcterms:created>
  <dcterms:modified xsi:type="dcterms:W3CDTF">2012-07-25T02:37:55Z</dcterms:modified>
</cp:coreProperties>
</file>